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Barlow SemiCondensed Bold" charset="1" panose="00000806000000000000"/>
      <p:regular r:id="rId33"/>
    </p:embeddedFont>
    <p:embeddedFont>
      <p:font typeface="Montserrat" charset="1" panose="00000500000000000000"/>
      <p:regular r:id="rId34"/>
    </p:embeddedFont>
    <p:embeddedFont>
      <p:font typeface="Canva Sans Bold" charset="1" panose="020B0803030501040103"/>
      <p:regular r:id="rId35"/>
    </p:embeddedFont>
    <p:embeddedFont>
      <p:font typeface="Montserrat Bold" charset="1" panose="00000800000000000000"/>
      <p:regular r:id="rId36"/>
    </p:embeddedFon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  <p:embeddedFont>
      <p:font typeface="Poppins Bold" charset="1" panose="00000800000000000000"/>
      <p:regular r:id="rId39"/>
    </p:embeddedFont>
    <p:embeddedFont>
      <p:font typeface="Canva Sans" charset="1" panose="020B05030305010401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jpe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png" Type="http://schemas.openxmlformats.org/officeDocument/2006/relationships/image"/><Relationship Id="rId12" Target="../media/image43.jpeg" Type="http://schemas.openxmlformats.org/officeDocument/2006/relationships/image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png" Type="http://schemas.openxmlformats.org/officeDocument/2006/relationships/image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Relationship Id="rId4" Target="../media/image49.jpe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0105" y="0"/>
            <a:ext cx="9918787" cy="2082009"/>
            <a:chOff x="0" y="0"/>
            <a:chExt cx="4268380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8380" cy="895957"/>
            </a:xfrm>
            <a:custGeom>
              <a:avLst/>
              <a:gdLst/>
              <a:ahLst/>
              <a:cxnLst/>
              <a:rect r="r" b="b" t="t" l="l"/>
              <a:pathLst>
                <a:path h="895957" w="4268380">
                  <a:moveTo>
                    <a:pt x="203200" y="0"/>
                  </a:moveTo>
                  <a:lnTo>
                    <a:pt x="4268380" y="0"/>
                  </a:lnTo>
                  <a:lnTo>
                    <a:pt x="4065180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065180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41145" y="2082009"/>
            <a:ext cx="11828882" cy="8204991"/>
            <a:chOff x="0" y="0"/>
            <a:chExt cx="1291674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674" cy="895957"/>
            </a:xfrm>
            <a:custGeom>
              <a:avLst/>
              <a:gdLst/>
              <a:ahLst/>
              <a:cxnLst/>
              <a:rect r="r" b="b" t="t" l="l"/>
              <a:pathLst>
                <a:path h="895957" w="1291674">
                  <a:moveTo>
                    <a:pt x="203200" y="0"/>
                  </a:moveTo>
                  <a:lnTo>
                    <a:pt x="1291674" y="0"/>
                  </a:lnTo>
                  <a:lnTo>
                    <a:pt x="1088474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1088474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01521" y="1957396"/>
            <a:ext cx="12029001" cy="9180499"/>
            <a:chOff x="0" y="0"/>
            <a:chExt cx="1176524" cy="897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6524" cy="897920"/>
            </a:xfrm>
            <a:custGeom>
              <a:avLst/>
              <a:gdLst/>
              <a:ahLst/>
              <a:cxnLst/>
              <a:rect r="r" b="b" t="t" l="l"/>
              <a:pathLst>
                <a:path h="897920" w="1176524">
                  <a:moveTo>
                    <a:pt x="203200" y="0"/>
                  </a:moveTo>
                  <a:lnTo>
                    <a:pt x="1176524" y="0"/>
                  </a:lnTo>
                  <a:lnTo>
                    <a:pt x="973324" y="897920"/>
                  </a:lnTo>
                  <a:lnTo>
                    <a:pt x="0" y="89792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7317" r="0" b="-137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178946" y="6436090"/>
            <a:ext cx="6756093" cy="1106879"/>
            <a:chOff x="0" y="0"/>
            <a:chExt cx="5468682" cy="8959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5265482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5149" y="2656834"/>
            <a:ext cx="8696517" cy="248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b="true" sz="6400">
                <a:solidFill>
                  <a:srgbClr val="FDFDFC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BUILDING A SUSTAINABLE WORKFORCE FOR USC BUILDS’ GROWTH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98115" y="0"/>
            <a:ext cx="2222325" cy="1227093"/>
          </a:xfrm>
          <a:custGeom>
            <a:avLst/>
            <a:gdLst/>
            <a:ahLst/>
            <a:cxnLst/>
            <a:rect r="r" b="b" t="t" l="l"/>
            <a:pathLst>
              <a:path h="1227093" w="2222325">
                <a:moveTo>
                  <a:pt x="0" y="0"/>
                </a:moveTo>
                <a:lnTo>
                  <a:pt x="2222325" y="0"/>
                </a:lnTo>
                <a:lnTo>
                  <a:pt x="2222325" y="1227093"/>
                </a:lnTo>
                <a:lnTo>
                  <a:pt x="0" y="122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3" t="-47498" r="-3483" b="-4622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698" y="7838556"/>
            <a:ext cx="7344936" cy="95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549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“Insights and workforce strategy based on USC Builds’ employee and attendance data.”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7036" y="8985210"/>
            <a:ext cx="1722892" cy="497139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288989"/>
            <a:ext cx="9933287" cy="6464583"/>
          </a:xfrm>
          <a:custGeom>
            <a:avLst/>
            <a:gdLst/>
            <a:ahLst/>
            <a:cxnLst/>
            <a:rect r="r" b="b" t="t" l="l"/>
            <a:pathLst>
              <a:path h="6464583" w="9933287">
                <a:moveTo>
                  <a:pt x="0" y="0"/>
                </a:moveTo>
                <a:lnTo>
                  <a:pt x="9933287" y="0"/>
                </a:lnTo>
                <a:lnTo>
                  <a:pt x="9933287" y="6464583"/>
                </a:lnTo>
                <a:lnTo>
                  <a:pt x="0" y="6464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97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933287" y="4078372"/>
            <a:ext cx="8093310" cy="453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323" indent="-323662" lvl="1">
              <a:lnSpc>
                <a:spcPts val="44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Churchville (14428) has the highest average with 40.5 incidents</a:t>
            </a:r>
          </a:p>
          <a:p>
            <a:pPr algn="l" marL="647323" indent="-323662" lvl="1">
              <a:lnSpc>
                <a:spcPts val="44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Caledonia (14423) and Honeoye Falls (14472) also show high incident rates</a:t>
            </a:r>
          </a:p>
          <a:p>
            <a:pPr algn="l" marL="647323" indent="-323662" lvl="1">
              <a:lnSpc>
                <a:spcPts val="4497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Other areas like Geneseo and Brockport show lower but notable averages</a:t>
            </a:r>
          </a:p>
          <a:p>
            <a:pPr algn="l">
              <a:lnSpc>
                <a:spcPts val="449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584899" y="1457416"/>
            <a:ext cx="677618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Areas Like Churchville and Caledonia Have the Most Attendance Incidents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076541"/>
            <a:ext cx="10091267" cy="6660237"/>
          </a:xfrm>
          <a:custGeom>
            <a:avLst/>
            <a:gdLst/>
            <a:ahLst/>
            <a:cxnLst/>
            <a:rect r="r" b="b" t="t" l="l"/>
            <a:pathLst>
              <a:path h="6660237" w="10091267">
                <a:moveTo>
                  <a:pt x="0" y="0"/>
                </a:moveTo>
                <a:lnTo>
                  <a:pt x="10091267" y="0"/>
                </a:lnTo>
                <a:lnTo>
                  <a:pt x="10091267" y="6660236"/>
                </a:lnTo>
                <a:lnTo>
                  <a:pt x="0" y="6660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287" y="4068847"/>
            <a:ext cx="8102982" cy="34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Over 60% of employees have under 3 years of service</a:t>
            </a:r>
          </a:p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Tenure sharply declines after 3 years</a:t>
            </a:r>
          </a:p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ery few employees stay beyond 10 years</a:t>
            </a:r>
          </a:p>
          <a:p>
            <a:pPr algn="l">
              <a:lnSpc>
                <a:spcPts val="450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84899" y="1457416"/>
            <a:ext cx="677618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Most Employees Have Less Than 3 Years of Tenure</a:t>
            </a:r>
          </a:p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2076541"/>
            <a:ext cx="10081857" cy="6654025"/>
          </a:xfrm>
          <a:custGeom>
            <a:avLst/>
            <a:gdLst/>
            <a:ahLst/>
            <a:cxnLst/>
            <a:rect r="r" b="b" t="t" l="l"/>
            <a:pathLst>
              <a:path h="6654025" w="10081857">
                <a:moveTo>
                  <a:pt x="0" y="0"/>
                </a:moveTo>
                <a:lnTo>
                  <a:pt x="10081857" y="0"/>
                </a:lnTo>
                <a:lnTo>
                  <a:pt x="10081857" y="6654025"/>
                </a:lnTo>
                <a:lnTo>
                  <a:pt x="0" y="665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287" y="4068847"/>
            <a:ext cx="8089399" cy="396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78% attrition rate for employees aged 55–64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25–44 age group also faces high attrition (~70%)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Young</a:t>
            </a: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 workers (&lt;25) have the lowest attrition at 55%</a:t>
            </a: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146" y="1752691"/>
            <a:ext cx="735089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Attrition Is Highest Among Ages 55–64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2301000" y="3120765"/>
            <a:ext cx="3860577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57036" y="9120187"/>
            <a:ext cx="502264" cy="28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354" y="1168140"/>
            <a:ext cx="7401868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Cluster Breakdown: Risky Newcomers, Steady Admins, and Committed Field Staff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2222" y="1067202"/>
            <a:ext cx="9601281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0 – Risky Newcomers: 183 employees, all field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 – Steady Admins: 22 employees, all admin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2 – Committed Field Staff: 217 employees, all field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698" y="4115407"/>
            <a:ext cx="9021302" cy="5965336"/>
          </a:xfrm>
          <a:custGeom>
            <a:avLst/>
            <a:gdLst/>
            <a:ahLst/>
            <a:cxnLst/>
            <a:rect r="r" b="b" t="t" l="l"/>
            <a:pathLst>
              <a:path h="5965336" w="9021302">
                <a:moveTo>
                  <a:pt x="0" y="0"/>
                </a:moveTo>
                <a:lnTo>
                  <a:pt x="9021302" y="0"/>
                </a:lnTo>
                <a:lnTo>
                  <a:pt x="9021302" y="5965336"/>
                </a:lnTo>
                <a:lnTo>
                  <a:pt x="0" y="596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393669" y="4115407"/>
            <a:ext cx="7996089" cy="5965336"/>
          </a:xfrm>
          <a:custGeom>
            <a:avLst/>
            <a:gdLst/>
            <a:ahLst/>
            <a:cxnLst/>
            <a:rect r="r" b="b" t="t" l="l"/>
            <a:pathLst>
              <a:path h="5965336" w="7996089">
                <a:moveTo>
                  <a:pt x="0" y="0"/>
                </a:moveTo>
                <a:lnTo>
                  <a:pt x="7996089" y="0"/>
                </a:lnTo>
                <a:lnTo>
                  <a:pt x="7996089" y="5965336"/>
                </a:lnTo>
                <a:lnTo>
                  <a:pt x="0" y="596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533503" y="8994735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47642" y="3630550"/>
            <a:ext cx="8373002" cy="625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5"/>
              </a:lnSpc>
            </a:pP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Risky Newcomers (Cluster 0): Youngest, lowest pay &amp; tenure, highest incidents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Steady Admins (Cluster 1): Oldest, highest pay, longest commutes, no incidents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Committed Field Staff (Cluster 2): Longest tenure, few incidents, moderate pay</a:t>
            </a:r>
          </a:p>
          <a:p>
            <a:pPr algn="l">
              <a:lnSpc>
                <a:spcPts val="4495"/>
              </a:lnSpc>
            </a:pP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146" y="1963229"/>
            <a:ext cx="735089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Clear Differences in Cluster Behaviors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2698" y="2515679"/>
            <a:ext cx="9810589" cy="7319011"/>
          </a:xfrm>
          <a:custGeom>
            <a:avLst/>
            <a:gdLst/>
            <a:ahLst/>
            <a:cxnLst/>
            <a:rect r="r" b="b" t="t" l="l"/>
            <a:pathLst>
              <a:path h="7319011" w="9810589">
                <a:moveTo>
                  <a:pt x="0" y="0"/>
                </a:moveTo>
                <a:lnTo>
                  <a:pt x="9810589" y="0"/>
                </a:lnTo>
                <a:lnTo>
                  <a:pt x="9810589" y="7319011"/>
                </a:lnTo>
                <a:lnTo>
                  <a:pt x="0" y="7319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3287" y="4068847"/>
            <a:ext cx="8089399" cy="396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Most employees earn between $15–30/hour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</a:t>
            </a: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ger tenure doesn't always mean higher pay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f</a:t>
            </a: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ew Admins earn above $50/hour despite shorter tenure</a:t>
            </a: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146" y="1752691"/>
            <a:ext cx="735089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Pay Rate Varies Widely Regardless of Tenure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2698" y="2355976"/>
            <a:ext cx="9810589" cy="7319011"/>
          </a:xfrm>
          <a:custGeom>
            <a:avLst/>
            <a:gdLst/>
            <a:ahLst/>
            <a:cxnLst/>
            <a:rect r="r" b="b" t="t" l="l"/>
            <a:pathLst>
              <a:path h="7319011" w="9810589">
                <a:moveTo>
                  <a:pt x="0" y="0"/>
                </a:moveTo>
                <a:lnTo>
                  <a:pt x="9810589" y="0"/>
                </a:lnTo>
                <a:lnTo>
                  <a:pt x="9810589" y="7319011"/>
                </a:lnTo>
                <a:lnTo>
                  <a:pt x="0" y="7319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57036" y="9120187"/>
            <a:ext cx="502264" cy="58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</a:t>
            </a:r>
          </a:p>
          <a:p>
            <a:pPr algn="r">
              <a:lnSpc>
                <a:spcPts val="23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933287" y="4068847"/>
            <a:ext cx="8089399" cy="282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Field pay peaks at $30.5/hour for 10+ years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Highest Admin average is $25.9/hour at 5–10 years</a:t>
            </a: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86146" y="1752691"/>
            <a:ext cx="735089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Field Staff Earn More with Longer Tenure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2698" y="2355976"/>
            <a:ext cx="9810589" cy="7319011"/>
          </a:xfrm>
          <a:custGeom>
            <a:avLst/>
            <a:gdLst/>
            <a:ahLst/>
            <a:cxnLst/>
            <a:rect r="r" b="b" t="t" l="l"/>
            <a:pathLst>
              <a:path h="7319011" w="9810589">
                <a:moveTo>
                  <a:pt x="0" y="0"/>
                </a:moveTo>
                <a:lnTo>
                  <a:pt x="9810589" y="0"/>
                </a:lnTo>
                <a:lnTo>
                  <a:pt x="9810589" y="7319011"/>
                </a:lnTo>
                <a:lnTo>
                  <a:pt x="0" y="7319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698" y="2076541"/>
            <a:ext cx="9975867" cy="6234917"/>
          </a:xfrm>
          <a:custGeom>
            <a:avLst/>
            <a:gdLst/>
            <a:ahLst/>
            <a:cxnLst/>
            <a:rect r="r" b="b" t="t" l="l"/>
            <a:pathLst>
              <a:path h="6234917" w="9975867">
                <a:moveTo>
                  <a:pt x="0" y="0"/>
                </a:moveTo>
                <a:lnTo>
                  <a:pt x="9975866" y="0"/>
                </a:lnTo>
                <a:lnTo>
                  <a:pt x="9975866" y="6234917"/>
                </a:lnTo>
                <a:lnTo>
                  <a:pt x="0" y="6234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287" y="4068847"/>
            <a:ext cx="8089399" cy="396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Longer tenure increases attrition risk (odds ratio &gt; 3)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Incid</a:t>
            </a: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 count and low pay also raise risk</a:t>
            </a:r>
          </a:p>
          <a:p>
            <a:pPr algn="l" marL="647010" indent="-323505" lvl="1">
              <a:lnSpc>
                <a:spcPts val="4495"/>
              </a:lnSpc>
              <a:buFont typeface="Arial"/>
              <a:buChar char="•"/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Tenure² term suggests non-linear effects</a:t>
            </a: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486146" y="1752691"/>
            <a:ext cx="735089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Tenure Strongly Predicts Attrition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552443" y="5670249"/>
            <a:ext cx="7936039" cy="0"/>
          </a:xfrm>
          <a:prstGeom prst="line">
            <a:avLst/>
          </a:prstGeom>
          <a:ln cap="flat" w="952500">
            <a:solidFill>
              <a:srgbClr val="B1939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926006" y="2848377"/>
            <a:ext cx="3860577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32222" y="531683"/>
            <a:ext cx="9601281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pay (&lt;$20/hr) shows very high a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riti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risk (~95%), which falls sharply as pay increases.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Mid-tenure (4–10 y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ears) employee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have the highest probability of leaving (~90%).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4166" y="4152356"/>
            <a:ext cx="7927901" cy="5680658"/>
          </a:xfrm>
          <a:custGeom>
            <a:avLst/>
            <a:gdLst/>
            <a:ahLst/>
            <a:cxnLst/>
            <a:rect r="r" b="b" t="t" l="l"/>
            <a:pathLst>
              <a:path h="5680658" w="7927901">
                <a:moveTo>
                  <a:pt x="0" y="0"/>
                </a:moveTo>
                <a:lnTo>
                  <a:pt x="7927900" y="0"/>
                </a:lnTo>
                <a:lnTo>
                  <a:pt x="7927900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57" r="0" b="-2057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58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</a:t>
            </a:r>
          </a:p>
          <a:p>
            <a:pPr algn="r">
              <a:lnSpc>
                <a:spcPts val="23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4166" y="1481452"/>
            <a:ext cx="740186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Attrition Drops Strongly with Higher Pay and Very Long Tenure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972580" y="4152356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62582"/>
            <a:ext cx="18288000" cy="3224418"/>
            <a:chOff x="0" y="0"/>
            <a:chExt cx="4816593" cy="849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49230"/>
            </a:xfrm>
            <a:custGeom>
              <a:avLst/>
              <a:gdLst/>
              <a:ahLst/>
              <a:cxnLst/>
              <a:rect r="r" b="b" t="t" l="l"/>
              <a:pathLst>
                <a:path h="849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49230"/>
                  </a:lnTo>
                  <a:lnTo>
                    <a:pt x="0" y="84923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83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188155" y="1881237"/>
            <a:ext cx="11210684" cy="7377063"/>
            <a:chOff x="0" y="0"/>
            <a:chExt cx="1364540" cy="897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4540" cy="897920"/>
            </a:xfrm>
            <a:custGeom>
              <a:avLst/>
              <a:gdLst/>
              <a:ahLst/>
              <a:cxnLst/>
              <a:rect r="r" b="b" t="t" l="l"/>
              <a:pathLst>
                <a:path h="897920" w="1364540">
                  <a:moveTo>
                    <a:pt x="203200" y="0"/>
                  </a:moveTo>
                  <a:lnTo>
                    <a:pt x="1364540" y="0"/>
                  </a:lnTo>
                  <a:lnTo>
                    <a:pt x="1161340" y="897920"/>
                  </a:lnTo>
                  <a:lnTo>
                    <a:pt x="0" y="89792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25983" r="0" b="-25983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10110539" y="2021070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417187" y="4592688"/>
            <a:ext cx="6872589" cy="5405482"/>
            <a:chOff x="0" y="0"/>
            <a:chExt cx="1237702" cy="9734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702" cy="973487"/>
            </a:xfrm>
            <a:custGeom>
              <a:avLst/>
              <a:gdLst/>
              <a:ahLst/>
              <a:cxnLst/>
              <a:rect r="r" b="b" t="t" l="l"/>
              <a:pathLst>
                <a:path h="973487" w="1237702">
                  <a:moveTo>
                    <a:pt x="0" y="0"/>
                  </a:moveTo>
                  <a:lnTo>
                    <a:pt x="1237702" y="0"/>
                  </a:lnTo>
                  <a:lnTo>
                    <a:pt x="1237702" y="973487"/>
                  </a:lnTo>
                  <a:lnTo>
                    <a:pt x="0" y="973487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237702" cy="98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42017" y="4592688"/>
            <a:ext cx="6817283" cy="5405482"/>
            <a:chOff x="0" y="0"/>
            <a:chExt cx="1227742" cy="9734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7742" cy="973487"/>
            </a:xfrm>
            <a:custGeom>
              <a:avLst/>
              <a:gdLst/>
              <a:ahLst/>
              <a:cxnLst/>
              <a:rect r="r" b="b" t="t" l="l"/>
              <a:pathLst>
                <a:path h="973487" w="1227742">
                  <a:moveTo>
                    <a:pt x="0" y="0"/>
                  </a:moveTo>
                  <a:lnTo>
                    <a:pt x="1227742" y="0"/>
                  </a:lnTo>
                  <a:lnTo>
                    <a:pt x="1227742" y="973487"/>
                  </a:lnTo>
                  <a:lnTo>
                    <a:pt x="0" y="97348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9C40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27742" cy="98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0996923" y="4731196"/>
            <a:ext cx="481135" cy="612556"/>
          </a:xfrm>
          <a:custGeom>
            <a:avLst/>
            <a:gdLst/>
            <a:ahLst/>
            <a:cxnLst/>
            <a:rect r="r" b="b" t="t" l="l"/>
            <a:pathLst>
              <a:path h="612556" w="481135">
                <a:moveTo>
                  <a:pt x="481135" y="612556"/>
                </a:moveTo>
                <a:lnTo>
                  <a:pt x="0" y="612556"/>
                </a:lnTo>
                <a:lnTo>
                  <a:pt x="0" y="0"/>
                </a:lnTo>
                <a:lnTo>
                  <a:pt x="481135" y="0"/>
                </a:lnTo>
                <a:lnTo>
                  <a:pt x="481135" y="61255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58869" y="4731196"/>
            <a:ext cx="759828" cy="453134"/>
          </a:xfrm>
          <a:custGeom>
            <a:avLst/>
            <a:gdLst/>
            <a:ahLst/>
            <a:cxnLst/>
            <a:rect r="r" b="b" t="t" l="l"/>
            <a:pathLst>
              <a:path h="453134" w="759828">
                <a:moveTo>
                  <a:pt x="0" y="0"/>
                </a:moveTo>
                <a:lnTo>
                  <a:pt x="759828" y="0"/>
                </a:lnTo>
                <a:lnTo>
                  <a:pt x="759828" y="453133"/>
                </a:lnTo>
                <a:lnTo>
                  <a:pt x="0" y="453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33503" y="912023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10539" y="1208270"/>
            <a:ext cx="6525429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b="true" sz="5499">
                <a:solidFill>
                  <a:srgbClr val="26262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36940" y="5512618"/>
            <a:ext cx="6633084" cy="417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Five workforce problems blocking growth:</a:t>
            </a:r>
          </a:p>
          <a:p>
            <a:pPr algn="l">
              <a:lnSpc>
                <a:spcPts val="3000"/>
              </a:lnSpc>
            </a:pP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New field workers leaving in the first ninety days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High attendance issues in distant zip codes (14622, 14626)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Mid-career employees leaving between three and seven years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Older experts (age fifty five to sixty four) leaving without successors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Very high attrition in the lowest pay band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609778" y="5524727"/>
            <a:ext cx="6599500" cy="417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five-part, data-driven plan:</a:t>
            </a:r>
          </a:p>
          <a:p>
            <a:pPr algn="l">
              <a:lnSpc>
                <a:spcPts val="3000"/>
              </a:lnSpc>
            </a:pP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Stop early exits in the first ninety days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Fix attendance in 14622 and 14626 using the site–worker app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Retain mid-career employees with clear “next-role” paths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Keep older experts and transfer their knowledge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Raise the pay floor to reduce low-pay attrition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138740" y="4740721"/>
            <a:ext cx="287635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8117" y="4740721"/>
            <a:ext cx="287635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63056" y="2176324"/>
            <a:ext cx="640648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Unlock growth by fixing five specific workforce problems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098115" y="0"/>
            <a:ext cx="2222325" cy="1278658"/>
          </a:xfrm>
          <a:custGeom>
            <a:avLst/>
            <a:gdLst/>
            <a:ahLst/>
            <a:cxnLst/>
            <a:rect r="r" b="b" t="t" l="l"/>
            <a:pathLst>
              <a:path h="1278658" w="2222325">
                <a:moveTo>
                  <a:pt x="0" y="0"/>
                </a:moveTo>
                <a:lnTo>
                  <a:pt x="2222325" y="0"/>
                </a:lnTo>
                <a:lnTo>
                  <a:pt x="2222325" y="1278658"/>
                </a:lnTo>
                <a:lnTo>
                  <a:pt x="0" y="1278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83" t="-45582" r="-3483" b="-40326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698" y="1148400"/>
            <a:ext cx="18288000" cy="9138600"/>
            <a:chOff x="0" y="0"/>
            <a:chExt cx="4816593" cy="2406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406874"/>
            </a:xfrm>
            <a:custGeom>
              <a:avLst/>
              <a:gdLst/>
              <a:ahLst/>
              <a:cxnLst/>
              <a:rect r="r" b="b" t="t" l="l"/>
              <a:pathLst>
                <a:path h="24068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06874"/>
                  </a:lnTo>
                  <a:lnTo>
                    <a:pt x="0" y="2406874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38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30004" y="2002723"/>
            <a:ext cx="3395406" cy="3947183"/>
            <a:chOff x="0" y="0"/>
            <a:chExt cx="611487" cy="7108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487" cy="710858"/>
            </a:xfrm>
            <a:custGeom>
              <a:avLst/>
              <a:gdLst/>
              <a:ahLst/>
              <a:cxnLst/>
              <a:rect r="r" b="b" t="t" l="l"/>
              <a:pathLst>
                <a:path h="710858" w="611487">
                  <a:moveTo>
                    <a:pt x="0" y="0"/>
                  </a:moveTo>
                  <a:lnTo>
                    <a:pt x="611487" y="0"/>
                  </a:lnTo>
                  <a:lnTo>
                    <a:pt x="611487" y="710858"/>
                  </a:lnTo>
                  <a:lnTo>
                    <a:pt x="0" y="710858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11487" cy="72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22321" y="2002723"/>
            <a:ext cx="3301643" cy="3947183"/>
            <a:chOff x="0" y="0"/>
            <a:chExt cx="594601" cy="7108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4601" cy="710858"/>
            </a:xfrm>
            <a:custGeom>
              <a:avLst/>
              <a:gdLst/>
              <a:ahLst/>
              <a:cxnLst/>
              <a:rect r="r" b="b" t="t" l="l"/>
              <a:pathLst>
                <a:path h="710858" w="594601">
                  <a:moveTo>
                    <a:pt x="0" y="0"/>
                  </a:moveTo>
                  <a:lnTo>
                    <a:pt x="594601" y="0"/>
                  </a:lnTo>
                  <a:lnTo>
                    <a:pt x="594601" y="710858"/>
                  </a:lnTo>
                  <a:lnTo>
                    <a:pt x="0" y="710858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94601" cy="72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11310" y="2002723"/>
            <a:ext cx="3391882" cy="3947183"/>
            <a:chOff x="0" y="0"/>
            <a:chExt cx="610853" cy="7108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0853" cy="710858"/>
            </a:xfrm>
            <a:custGeom>
              <a:avLst/>
              <a:gdLst/>
              <a:ahLst/>
              <a:cxnLst/>
              <a:rect r="r" b="b" t="t" l="l"/>
              <a:pathLst>
                <a:path h="710858" w="610853">
                  <a:moveTo>
                    <a:pt x="0" y="0"/>
                  </a:moveTo>
                  <a:lnTo>
                    <a:pt x="610853" y="0"/>
                  </a:lnTo>
                  <a:lnTo>
                    <a:pt x="610853" y="710858"/>
                  </a:lnTo>
                  <a:lnTo>
                    <a:pt x="0" y="710858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610853" cy="72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141560" y="2168643"/>
            <a:ext cx="2706660" cy="2706649"/>
            <a:chOff x="0" y="0"/>
            <a:chExt cx="6350025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-7306" r="0" b="-7306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082437" y="2168643"/>
            <a:ext cx="2713409" cy="2713399"/>
            <a:chOff x="0" y="0"/>
            <a:chExt cx="6350025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0" t="-3843" r="0" b="-2971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623002" y="4874737"/>
            <a:ext cx="3700281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Tanjina Moon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7511" y="7725005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Rufus Stewart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15846" y="7725005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Chad Gibbons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22321" y="5241259"/>
            <a:ext cx="3500962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Model Developer &amp; Data Analyst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63232" y="8216566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Surveyors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01567" y="8216566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Architect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37032" y="1198334"/>
            <a:ext cx="5998481" cy="58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b="true" sz="4148">
                <a:solidFill>
                  <a:srgbClr val="FDFDFC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PROFESSIONAL TEAM</a:t>
            </a:r>
          </a:p>
        </p:txBody>
      </p:sp>
      <p:sp>
        <p:nvSpPr>
          <p:cNvPr name="AutoShape 28" id="28"/>
          <p:cNvSpPr/>
          <p:nvPr/>
        </p:nvSpPr>
        <p:spPr>
          <a:xfrm>
            <a:off x="8700808" y="2213743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54054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065675" y="8913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399"/>
                </a:lnTo>
                <a:lnTo>
                  <a:pt x="0" y="1148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83" t="-50753" r="-3483" b="-56243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715846" y="6186072"/>
            <a:ext cx="3387346" cy="3881392"/>
            <a:chOff x="0" y="0"/>
            <a:chExt cx="610036" cy="6990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0036" cy="699010"/>
            </a:xfrm>
            <a:custGeom>
              <a:avLst/>
              <a:gdLst/>
              <a:ahLst/>
              <a:cxnLst/>
              <a:rect r="r" b="b" t="t" l="l"/>
              <a:pathLst>
                <a:path h="699010" w="610036">
                  <a:moveTo>
                    <a:pt x="0" y="0"/>
                  </a:moveTo>
                  <a:lnTo>
                    <a:pt x="610036" y="0"/>
                  </a:lnTo>
                  <a:lnTo>
                    <a:pt x="610036" y="699010"/>
                  </a:lnTo>
                  <a:lnTo>
                    <a:pt x="0" y="69901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610036" cy="708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7171003" y="2161893"/>
            <a:ext cx="2713409" cy="2713399"/>
            <a:chOff x="0" y="0"/>
            <a:chExt cx="6350025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822321" y="6186072"/>
            <a:ext cx="3301643" cy="3881392"/>
            <a:chOff x="0" y="0"/>
            <a:chExt cx="594601" cy="6990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94601" cy="699010"/>
            </a:xfrm>
            <a:custGeom>
              <a:avLst/>
              <a:gdLst/>
              <a:ahLst/>
              <a:cxnLst/>
              <a:rect r="r" b="b" t="t" l="l"/>
              <a:pathLst>
                <a:path h="699010" w="594601">
                  <a:moveTo>
                    <a:pt x="0" y="0"/>
                  </a:moveTo>
                  <a:lnTo>
                    <a:pt x="594601" y="0"/>
                  </a:lnTo>
                  <a:lnTo>
                    <a:pt x="594601" y="699010"/>
                  </a:lnTo>
                  <a:lnTo>
                    <a:pt x="0" y="69901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94601" cy="708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842600" y="6186072"/>
            <a:ext cx="3387346" cy="3829659"/>
            <a:chOff x="0" y="0"/>
            <a:chExt cx="610036" cy="68969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10036" cy="689693"/>
            </a:xfrm>
            <a:custGeom>
              <a:avLst/>
              <a:gdLst/>
              <a:ahLst/>
              <a:cxnLst/>
              <a:rect r="r" b="b" t="t" l="l"/>
              <a:pathLst>
                <a:path h="689693" w="610036">
                  <a:moveTo>
                    <a:pt x="0" y="0"/>
                  </a:moveTo>
                  <a:lnTo>
                    <a:pt x="610036" y="0"/>
                  </a:lnTo>
                  <a:lnTo>
                    <a:pt x="610036" y="689693"/>
                  </a:lnTo>
                  <a:lnTo>
                    <a:pt x="0" y="689693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610036" cy="69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6577792" y="4852719"/>
            <a:ext cx="3700281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Kavita Adha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783023" y="4883580"/>
            <a:ext cx="3285011" cy="36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21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Osigbemhe Ikhanoba</a:t>
            </a: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7171003" y="6454731"/>
            <a:ext cx="2713409" cy="2713399"/>
            <a:chOff x="0" y="0"/>
            <a:chExt cx="6350025" cy="6350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0" t="-5774" r="0" b="-27559"/>
              </a:stretch>
            </a:blipFill>
          </p:spPr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2082437" y="6483306"/>
            <a:ext cx="2713409" cy="2713399"/>
            <a:chOff x="0" y="0"/>
            <a:chExt cx="6350025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-10332" r="0" b="-10332"/>
              </a:stretch>
            </a:blipFill>
          </p:spPr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2108722" y="6369006"/>
            <a:ext cx="2713409" cy="2713399"/>
            <a:chOff x="0" y="0"/>
            <a:chExt cx="6350025" cy="63500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-1546" r="0" b="-1546"/>
              </a:stretch>
            </a:blip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1559379" y="9130030"/>
            <a:ext cx="3700281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Omkarsinh Rana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677567" y="9145818"/>
            <a:ext cx="3700281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Mishika Bhandari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23002" y="9145818"/>
            <a:ext cx="3700281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Omkar Sheth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093292" y="9493290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830004" y="5200191"/>
            <a:ext cx="3395406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 &amp; Insights Analyst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042059" y="5245069"/>
            <a:ext cx="2728840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App Developer &amp; Data Analyst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155572" y="9493290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042059" y="9458452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440" y="4468930"/>
            <a:ext cx="18288000" cy="5816911"/>
            <a:chOff x="0" y="0"/>
            <a:chExt cx="3348298" cy="1065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8298" cy="1065002"/>
            </a:xfrm>
            <a:custGeom>
              <a:avLst/>
              <a:gdLst/>
              <a:ahLst/>
              <a:cxnLst/>
              <a:rect r="r" b="b" t="t" l="l"/>
              <a:pathLst>
                <a:path h="1065002" w="3348298">
                  <a:moveTo>
                    <a:pt x="0" y="0"/>
                  </a:moveTo>
                  <a:lnTo>
                    <a:pt x="3348298" y="0"/>
                  </a:lnTo>
                  <a:lnTo>
                    <a:pt x="3348298" y="1065002"/>
                  </a:lnTo>
                  <a:lnTo>
                    <a:pt x="0" y="1065002"/>
                  </a:lnTo>
                  <a:close/>
                </a:path>
              </a:pathLst>
            </a:custGeom>
            <a:solidFill>
              <a:srgbClr val="26262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48298" cy="1065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585970" y="1291965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412808" y="2581289"/>
            <a:ext cx="4755179" cy="2619103"/>
            <a:chOff x="0" y="0"/>
            <a:chExt cx="6340239" cy="349213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8615" r="0" b="8615"/>
            <a:stretch>
              <a:fillRect/>
            </a:stretch>
          </p:blipFill>
          <p:spPr>
            <a:xfrm flipH="false" flipV="false">
              <a:off x="0" y="0"/>
              <a:ext cx="6340239" cy="349213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889430" y="2581289"/>
            <a:ext cx="4330777" cy="2680112"/>
            <a:chOff x="0" y="0"/>
            <a:chExt cx="5774369" cy="357348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4608" t="0" r="4608" b="0"/>
            <a:stretch>
              <a:fillRect/>
            </a:stretch>
          </p:blipFill>
          <p:spPr>
            <a:xfrm flipH="false" flipV="false">
              <a:off x="0" y="0"/>
              <a:ext cx="5774369" cy="357348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2017070" y="4721322"/>
            <a:ext cx="965117" cy="958139"/>
            <a:chOff x="0" y="0"/>
            <a:chExt cx="702872" cy="697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2872" cy="697790"/>
            </a:xfrm>
            <a:custGeom>
              <a:avLst/>
              <a:gdLst/>
              <a:ahLst/>
              <a:cxnLst/>
              <a:rect r="r" b="b" t="t" l="l"/>
              <a:pathLst>
                <a:path h="697790" w="702872">
                  <a:moveTo>
                    <a:pt x="0" y="0"/>
                  </a:moveTo>
                  <a:lnTo>
                    <a:pt x="702872" y="0"/>
                  </a:lnTo>
                  <a:lnTo>
                    <a:pt x="702872" y="697790"/>
                  </a:lnTo>
                  <a:lnTo>
                    <a:pt x="0" y="69779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02872" cy="735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52318" y="4721322"/>
            <a:ext cx="983363" cy="894834"/>
            <a:chOff x="0" y="0"/>
            <a:chExt cx="716160" cy="6516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6161" cy="651686"/>
            </a:xfrm>
            <a:custGeom>
              <a:avLst/>
              <a:gdLst/>
              <a:ahLst/>
              <a:cxnLst/>
              <a:rect r="r" b="b" t="t" l="l"/>
              <a:pathLst>
                <a:path h="651686" w="716161">
                  <a:moveTo>
                    <a:pt x="0" y="0"/>
                  </a:moveTo>
                  <a:lnTo>
                    <a:pt x="716161" y="0"/>
                  </a:lnTo>
                  <a:lnTo>
                    <a:pt x="716161" y="651686"/>
                  </a:lnTo>
                  <a:lnTo>
                    <a:pt x="0" y="651686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16160" cy="68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27103" y="4949982"/>
            <a:ext cx="563294" cy="500819"/>
          </a:xfrm>
          <a:custGeom>
            <a:avLst/>
            <a:gdLst/>
            <a:ahLst/>
            <a:cxnLst/>
            <a:rect r="r" b="b" t="t" l="l"/>
            <a:pathLst>
              <a:path h="500819" w="563294">
                <a:moveTo>
                  <a:pt x="0" y="0"/>
                </a:moveTo>
                <a:lnTo>
                  <a:pt x="563294" y="0"/>
                </a:lnTo>
                <a:lnTo>
                  <a:pt x="563294" y="500820"/>
                </a:lnTo>
                <a:lnTo>
                  <a:pt x="0" y="50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44771" y="4949982"/>
            <a:ext cx="598458" cy="553574"/>
          </a:xfrm>
          <a:custGeom>
            <a:avLst/>
            <a:gdLst/>
            <a:ahLst/>
            <a:cxnLst/>
            <a:rect r="r" b="b" t="t" l="l"/>
            <a:pathLst>
              <a:path h="553574" w="598458">
                <a:moveTo>
                  <a:pt x="0" y="0"/>
                </a:moveTo>
                <a:lnTo>
                  <a:pt x="598458" y="0"/>
                </a:lnTo>
                <a:lnTo>
                  <a:pt x="598458" y="553574"/>
                </a:lnTo>
                <a:lnTo>
                  <a:pt x="0" y="55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4745" y="6743576"/>
            <a:ext cx="5334885" cy="325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Do:</a:t>
            </a:r>
            <a:r>
              <a:rPr lang="en-US" sz="1908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Show five-year path in the app, assign a buddy, and complete three check-ins before day ninety.</a:t>
            </a: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  <a:r>
              <a:rPr lang="en-US" sz="1908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 </a:t>
            </a:r>
            <a:r>
              <a:rPr lang="en-US" sz="1908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Fewer new workers leaving in the first ninety days.</a:t>
            </a: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57592" y="5762501"/>
            <a:ext cx="468458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First ninety days programme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09063" y="5688986"/>
            <a:ext cx="486987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near home for 14622 and 14626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76103" y="479165"/>
            <a:ext cx="6135793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26262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RECOMMENDATIONS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483" t="-45788" r="-3483" b="-4095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256008" y="6734051"/>
            <a:ext cx="5597620" cy="258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sz="1942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Do:</a:t>
            </a:r>
            <a:r>
              <a:rPr lang="en-US" sz="1942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Use the app to place these workers at the nearest sites and support carpool or pick-up from one hub.</a:t>
            </a:r>
          </a:p>
          <a:p>
            <a:pPr algn="ctr">
              <a:lnSpc>
                <a:spcPts val="2914"/>
              </a:lnSpc>
            </a:pPr>
          </a:p>
          <a:p>
            <a:pPr algn="ctr">
              <a:lnSpc>
                <a:spcPts val="2914"/>
              </a:lnSpc>
            </a:pPr>
            <a:r>
              <a:rPr lang="en-US" sz="1942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 </a:t>
            </a:r>
            <a:r>
              <a:rPr lang="en-US" sz="1942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Lower attendance incidents from distant zip codes.</a:t>
            </a:r>
          </a:p>
          <a:p>
            <a:pPr algn="ctr">
              <a:lnSpc>
                <a:spcPts val="2914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3202726" y="2581289"/>
            <a:ext cx="4330777" cy="2680112"/>
            <a:chOff x="0" y="0"/>
            <a:chExt cx="5774369" cy="3573483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12"/>
            <a:srcRect l="0" t="19057" r="0" b="19057"/>
            <a:stretch>
              <a:fillRect/>
            </a:stretch>
          </p:blipFill>
          <p:spPr>
            <a:xfrm flipH="false" flipV="false">
              <a:off x="0" y="0"/>
              <a:ext cx="5774369" cy="3573483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13202726" y="5688986"/>
            <a:ext cx="468458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 floor and simple pay bands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876433" y="4752975"/>
            <a:ext cx="983363" cy="894834"/>
            <a:chOff x="0" y="0"/>
            <a:chExt cx="716160" cy="651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16161" cy="651686"/>
            </a:xfrm>
            <a:custGeom>
              <a:avLst/>
              <a:gdLst/>
              <a:ahLst/>
              <a:cxnLst/>
              <a:rect r="r" b="b" t="t" l="l"/>
              <a:pathLst>
                <a:path h="651686" w="716161">
                  <a:moveTo>
                    <a:pt x="0" y="0"/>
                  </a:moveTo>
                  <a:lnTo>
                    <a:pt x="716161" y="0"/>
                  </a:lnTo>
                  <a:lnTo>
                    <a:pt x="716161" y="651686"/>
                  </a:lnTo>
                  <a:lnTo>
                    <a:pt x="0" y="651686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16160" cy="68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744651" y="6743576"/>
            <a:ext cx="5142656" cy="248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875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Do: </a:t>
            </a:r>
            <a:r>
              <a:rPr lang="en-US" sz="1875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Set a minimum pay above the highest-risk level and group all roles into clear pay bands.</a:t>
            </a:r>
          </a:p>
          <a:p>
            <a:pPr algn="ctr">
              <a:lnSpc>
                <a:spcPts val="2812"/>
              </a:lnSpc>
            </a:pPr>
          </a:p>
          <a:p>
            <a:pPr algn="ctr">
              <a:lnSpc>
                <a:spcPts val="2812"/>
              </a:lnSpc>
            </a:pPr>
            <a:r>
              <a:rPr lang="en-US" sz="1875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 </a:t>
            </a:r>
            <a:r>
              <a:rPr lang="en-US" sz="1875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Reduced attrition among the lowest paid workers.</a:t>
            </a:r>
          </a:p>
          <a:p>
            <a:pPr algn="ctr">
              <a:lnSpc>
                <a:spcPts val="281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440" y="4468930"/>
            <a:ext cx="18288000" cy="5816911"/>
            <a:chOff x="0" y="0"/>
            <a:chExt cx="3348298" cy="1065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8298" cy="1065002"/>
            </a:xfrm>
            <a:custGeom>
              <a:avLst/>
              <a:gdLst/>
              <a:ahLst/>
              <a:cxnLst/>
              <a:rect r="r" b="b" t="t" l="l"/>
              <a:pathLst>
                <a:path h="1065002" w="3348298">
                  <a:moveTo>
                    <a:pt x="0" y="0"/>
                  </a:moveTo>
                  <a:lnTo>
                    <a:pt x="3348298" y="0"/>
                  </a:lnTo>
                  <a:lnTo>
                    <a:pt x="3348298" y="1065002"/>
                  </a:lnTo>
                  <a:lnTo>
                    <a:pt x="0" y="1065002"/>
                  </a:lnTo>
                  <a:close/>
                </a:path>
              </a:pathLst>
            </a:custGeom>
            <a:solidFill>
              <a:srgbClr val="26262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48298" cy="1065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585970" y="1291965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477582" y="2546583"/>
            <a:ext cx="4876535" cy="2770631"/>
            <a:chOff x="0" y="0"/>
            <a:chExt cx="6502046" cy="369417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61380" r="0" b="695"/>
            <a:stretch>
              <a:fillRect/>
            </a:stretch>
          </p:blipFill>
          <p:spPr>
            <a:xfrm flipH="false" flipV="false">
              <a:off x="0" y="0"/>
              <a:ext cx="6502046" cy="3694175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0445470" y="2581289"/>
            <a:ext cx="4231883" cy="2493485"/>
            <a:chOff x="0" y="0"/>
            <a:chExt cx="5642511" cy="332464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7913" r="0" b="7913"/>
            <a:stretch>
              <a:fillRect/>
            </a:stretch>
          </p:blipFill>
          <p:spPr>
            <a:xfrm flipH="false" flipV="false">
              <a:off x="0" y="0"/>
              <a:ext cx="5642511" cy="332464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4064581" y="4569326"/>
            <a:ext cx="965117" cy="958139"/>
            <a:chOff x="0" y="0"/>
            <a:chExt cx="702872" cy="697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2872" cy="697790"/>
            </a:xfrm>
            <a:custGeom>
              <a:avLst/>
              <a:gdLst/>
              <a:ahLst/>
              <a:cxnLst/>
              <a:rect r="r" b="b" t="t" l="l"/>
              <a:pathLst>
                <a:path h="697790" w="702872">
                  <a:moveTo>
                    <a:pt x="0" y="0"/>
                  </a:moveTo>
                  <a:lnTo>
                    <a:pt x="702872" y="0"/>
                  </a:lnTo>
                  <a:lnTo>
                    <a:pt x="702872" y="697790"/>
                  </a:lnTo>
                  <a:lnTo>
                    <a:pt x="0" y="69779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02872" cy="735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69730" y="4696083"/>
            <a:ext cx="983363" cy="894834"/>
            <a:chOff x="0" y="0"/>
            <a:chExt cx="716160" cy="6516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6161" cy="651686"/>
            </a:xfrm>
            <a:custGeom>
              <a:avLst/>
              <a:gdLst/>
              <a:ahLst/>
              <a:cxnLst/>
              <a:rect r="r" b="b" t="t" l="l"/>
              <a:pathLst>
                <a:path h="651686" w="716161">
                  <a:moveTo>
                    <a:pt x="0" y="0"/>
                  </a:moveTo>
                  <a:lnTo>
                    <a:pt x="716161" y="0"/>
                  </a:lnTo>
                  <a:lnTo>
                    <a:pt x="716161" y="651686"/>
                  </a:lnTo>
                  <a:lnTo>
                    <a:pt x="0" y="651686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16160" cy="68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265493" y="4893090"/>
            <a:ext cx="563294" cy="500819"/>
          </a:xfrm>
          <a:custGeom>
            <a:avLst/>
            <a:gdLst/>
            <a:ahLst/>
            <a:cxnLst/>
            <a:rect r="r" b="b" t="t" l="l"/>
            <a:pathLst>
              <a:path h="500819" w="563294">
                <a:moveTo>
                  <a:pt x="0" y="0"/>
                </a:moveTo>
                <a:lnTo>
                  <a:pt x="563293" y="0"/>
                </a:lnTo>
                <a:lnTo>
                  <a:pt x="563293" y="500820"/>
                </a:lnTo>
                <a:lnTo>
                  <a:pt x="0" y="50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11897" y="4984614"/>
            <a:ext cx="598458" cy="553574"/>
          </a:xfrm>
          <a:custGeom>
            <a:avLst/>
            <a:gdLst/>
            <a:ahLst/>
            <a:cxnLst/>
            <a:rect r="r" b="b" t="t" l="l"/>
            <a:pathLst>
              <a:path h="553574" w="598458">
                <a:moveTo>
                  <a:pt x="0" y="0"/>
                </a:moveTo>
                <a:lnTo>
                  <a:pt x="598458" y="0"/>
                </a:lnTo>
                <a:lnTo>
                  <a:pt x="598458" y="553574"/>
                </a:lnTo>
                <a:lnTo>
                  <a:pt x="0" y="55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662138"/>
            <a:ext cx="6148204" cy="3335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Do:</a:t>
            </a:r>
            <a:r>
              <a:rPr lang="en-US" sz="2200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For every employee with 3-7 years tenure, define the next role, timeline, skills, and pay step.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2200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</a:t>
            </a:r>
            <a:r>
              <a:rPr lang="en-US" sz="2200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More employees stay beyond 5 years and move into leadership roles.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204849" y="5600442"/>
            <a:ext cx="468458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“Next-role” paths for mid-career employees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76189" y="5797915"/>
            <a:ext cx="486987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Senior expert and knowledge transfer roles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76103" y="479165"/>
            <a:ext cx="6135793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26262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RECOMMENDATIONS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483" t="-45788" r="-3483" b="-4095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144000" y="6712315"/>
            <a:ext cx="6660625" cy="291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Do: </a:t>
            </a:r>
            <a:r>
              <a:rPr lang="en-US" sz="2200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Create a lighter “Senior Professional” role and pair each senior with juniors for planned skill transfer.</a:t>
            </a:r>
          </a:p>
          <a:p>
            <a:pPr algn="ctr">
              <a:lnSpc>
                <a:spcPts val="3300"/>
              </a:lnSpc>
            </a:pPr>
          </a:p>
          <a:p>
            <a:pPr algn="ctr">
              <a:lnSpc>
                <a:spcPts val="3300"/>
              </a:lnSpc>
            </a:pPr>
            <a:r>
              <a:rPr lang="en-US" sz="2200" b="true">
                <a:solidFill>
                  <a:srgbClr val="FDFD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Result:</a:t>
            </a:r>
            <a:r>
              <a:rPr lang="en-US" sz="2200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Experience is retained and juniors are ready to replace departing experts.</a:t>
            </a:r>
          </a:p>
          <a:p>
            <a:pPr algn="ctr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796406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6406" cy="895957"/>
            </a:xfrm>
            <a:custGeom>
              <a:avLst/>
              <a:gdLst/>
              <a:ahLst/>
              <a:cxnLst/>
              <a:rect r="r" b="b" t="t" l="l"/>
              <a:pathLst>
                <a:path h="895957" w="796406">
                  <a:moveTo>
                    <a:pt x="203200" y="0"/>
                  </a:moveTo>
                  <a:lnTo>
                    <a:pt x="796406" y="0"/>
                  </a:lnTo>
                  <a:lnTo>
                    <a:pt x="593206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93206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635076"/>
            <a:ext cx="18302287" cy="5085509"/>
            <a:chOff x="0" y="0"/>
            <a:chExt cx="4820355" cy="1339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20355" cy="1339393"/>
            </a:xfrm>
            <a:custGeom>
              <a:avLst/>
              <a:gdLst/>
              <a:ahLst/>
              <a:cxnLst/>
              <a:rect r="r" b="b" t="t" l="l"/>
              <a:pathLst>
                <a:path h="1339393" w="4820355">
                  <a:moveTo>
                    <a:pt x="0" y="0"/>
                  </a:moveTo>
                  <a:lnTo>
                    <a:pt x="4820355" y="0"/>
                  </a:lnTo>
                  <a:lnTo>
                    <a:pt x="4820355" y="1339393"/>
                  </a:lnTo>
                  <a:lnTo>
                    <a:pt x="0" y="1339393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20355" cy="1396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698713" y="0"/>
            <a:ext cx="8603573" cy="10287000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50" y="-128"/>
              <a:ext cx="8603411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3411">
                  <a:moveTo>
                    <a:pt x="8603411" y="10251441"/>
                  </a:moveTo>
                  <a:cubicBezTo>
                    <a:pt x="8603411" y="10284588"/>
                    <a:pt x="8592743" y="10286874"/>
                    <a:pt x="8564930" y="10286874"/>
                  </a:cubicBezTo>
                  <a:cubicBezTo>
                    <a:pt x="5710350" y="10286239"/>
                    <a:pt x="2855899" y="10286239"/>
                    <a:pt x="1320" y="10286239"/>
                  </a:cubicBezTo>
                  <a:cubicBezTo>
                    <a:pt x="-2744" y="10272396"/>
                    <a:pt x="3606" y="10259823"/>
                    <a:pt x="6527" y="10246996"/>
                  </a:cubicBezTo>
                  <a:cubicBezTo>
                    <a:pt x="132003" y="9685402"/>
                    <a:pt x="257606" y="9123935"/>
                    <a:pt x="383463" y="8562467"/>
                  </a:cubicBezTo>
                  <a:cubicBezTo>
                    <a:pt x="562914" y="7761986"/>
                    <a:pt x="742746" y="6961633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6"/>
                    <a:pt x="8602395" y="6846317"/>
                    <a:pt x="8603411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9783" t="0" r="-978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2095804" y="272168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9399" y="1146888"/>
            <a:ext cx="5806540" cy="155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b="true" sz="5499">
                <a:solidFill>
                  <a:srgbClr val="26262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GET IN TOUCH WITH USC 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4368" y="3097358"/>
            <a:ext cx="9506608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Workforce Insights App gives each worker a live view of their performance, skill progress, career path, and nearby USC Builds job sites in one place.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3" t="-45788" r="-3483" b="-4095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2698" y="5133975"/>
            <a:ext cx="9860013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</a:p>
          <a:p>
            <a:pPr algn="l">
              <a:lnSpc>
                <a:spcPts val="3305"/>
              </a:lnSpc>
            </a:pP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Peer review system for performance feedback</a:t>
            </a: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“Find jobs near me” location-based job matching</a:t>
            </a: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Seamless data pipeline combining attendance, tenure, and HR data</a:t>
            </a: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Personalized career progress tracker</a:t>
            </a: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 Early-exit risk detection</a:t>
            </a:r>
          </a:p>
          <a:p>
            <a:pPr algn="l" marL="594695" indent="-297348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FDFDFC"/>
                </a:solidFill>
                <a:latin typeface="Montserrat"/>
                <a:ea typeface="Montserrat"/>
                <a:cs typeface="Montserrat"/>
                <a:sym typeface="Montserrat"/>
              </a:rPr>
              <a:t>Milestone roadmap (6-month skills training → promotion path)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757036" y="9120187"/>
            <a:ext cx="502264" cy="58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</a:t>
            </a:r>
          </a:p>
          <a:p>
            <a:pPr algn="r">
              <a:lnSpc>
                <a:spcPts val="23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55802" y="2306089"/>
            <a:ext cx="5908694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b="true" sz="5499">
                <a:solidFill>
                  <a:srgbClr val="262626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THANK YOU!!!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55802" y="3579263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4213900"/>
            <a:ext cx="5218999" cy="4148631"/>
            <a:chOff x="0" y="0"/>
            <a:chExt cx="6958665" cy="553150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2824" t="0" r="2824" b="0"/>
            <a:stretch>
              <a:fillRect/>
            </a:stretch>
          </p:blipFill>
          <p:spPr>
            <a:xfrm flipH="false" flipV="false">
              <a:off x="0" y="0"/>
              <a:ext cx="6958665" cy="553150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536237" y="4213900"/>
            <a:ext cx="5218999" cy="4148631"/>
            <a:chOff x="0" y="0"/>
            <a:chExt cx="6958665" cy="553150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2824" t="0" r="2824" b="0"/>
            <a:stretch>
              <a:fillRect/>
            </a:stretch>
          </p:blipFill>
          <p:spPr>
            <a:xfrm flipH="false" flipV="false">
              <a:off x="0" y="0"/>
              <a:ext cx="6958665" cy="5531508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2040301" y="4213900"/>
            <a:ext cx="5218999" cy="4148631"/>
            <a:chOff x="0" y="0"/>
            <a:chExt cx="6958665" cy="553150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2824" t="0" r="2824" b="0"/>
            <a:stretch>
              <a:fillRect/>
            </a:stretch>
          </p:blipFill>
          <p:spPr>
            <a:xfrm flipH="false" flipV="false">
              <a:off x="0" y="0"/>
              <a:ext cx="6958665" cy="5531508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9355168" y="2210839"/>
            <a:ext cx="740186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inviting us for site visit and have a closer look at USC Builds work and process, it gave us clear insights about company.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83" t="-45788" r="-3483" b="-4095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930585" y="9120187"/>
            <a:ext cx="51097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was a wonderful Experience</a:t>
            </a: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0196" y="0"/>
            <a:ext cx="12913192" cy="9258300"/>
            <a:chOff x="0" y="0"/>
            <a:chExt cx="1249653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9653" cy="895957"/>
            </a:xfrm>
            <a:custGeom>
              <a:avLst/>
              <a:gdLst/>
              <a:ahLst/>
              <a:cxnLst/>
              <a:rect r="r" b="b" t="t" l="l"/>
              <a:pathLst>
                <a:path h="895957" w="1249653">
                  <a:moveTo>
                    <a:pt x="203200" y="0"/>
                  </a:moveTo>
                  <a:lnTo>
                    <a:pt x="1249653" y="0"/>
                  </a:lnTo>
                  <a:lnTo>
                    <a:pt x="1046453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1046453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49226" y="1028700"/>
            <a:ext cx="10974513" cy="9258300"/>
            <a:chOff x="0" y="0"/>
            <a:chExt cx="1062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041" cy="895957"/>
            </a:xfrm>
            <a:custGeom>
              <a:avLst/>
              <a:gdLst/>
              <a:ahLst/>
              <a:cxnLst/>
              <a:rect r="r" b="b" t="t" l="l"/>
              <a:pathLst>
                <a:path h="895957" w="1062041">
                  <a:moveTo>
                    <a:pt x="203200" y="0"/>
                  </a:moveTo>
                  <a:lnTo>
                    <a:pt x="1062041" y="0"/>
                  </a:lnTo>
                  <a:lnTo>
                    <a:pt x="858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858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877319" cy="8332470"/>
            <a:chOff x="0" y="0"/>
            <a:chExt cx="1140047" cy="8733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0047" cy="873323"/>
            </a:xfrm>
            <a:custGeom>
              <a:avLst/>
              <a:gdLst/>
              <a:ahLst/>
              <a:cxnLst/>
              <a:rect r="r" b="b" t="t" l="l"/>
              <a:pathLst>
                <a:path h="873323" w="1140047">
                  <a:moveTo>
                    <a:pt x="203200" y="0"/>
                  </a:moveTo>
                  <a:lnTo>
                    <a:pt x="1140047" y="0"/>
                  </a:lnTo>
                  <a:lnTo>
                    <a:pt x="936847" y="873323"/>
                  </a:lnTo>
                  <a:lnTo>
                    <a:pt x="0" y="87332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381" t="0" r="-738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11453" y="6892412"/>
            <a:ext cx="9210983" cy="1440058"/>
            <a:chOff x="0" y="0"/>
            <a:chExt cx="8036622" cy="12564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36622" cy="1256456"/>
            </a:xfrm>
            <a:custGeom>
              <a:avLst/>
              <a:gdLst/>
              <a:ahLst/>
              <a:cxnLst/>
              <a:rect r="r" b="b" t="t" l="l"/>
              <a:pathLst>
                <a:path h="1256456" w="8036622">
                  <a:moveTo>
                    <a:pt x="203200" y="0"/>
                  </a:moveTo>
                  <a:lnTo>
                    <a:pt x="8036622" y="0"/>
                  </a:lnTo>
                  <a:lnTo>
                    <a:pt x="7833422" y="1256456"/>
                  </a:lnTo>
                  <a:lnTo>
                    <a:pt x="0" y="125645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833422" cy="1294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3" t="-45788" r="-3483" b="-4095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12916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4"/>
                </a:lnTo>
                <a:lnTo>
                  <a:pt x="0" y="915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92996" y="7329681"/>
            <a:ext cx="5830848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0"/>
              </a:lnSpc>
            </a:pPr>
            <a:r>
              <a:rPr lang="en-US" sz="4000" b="true">
                <a:solidFill>
                  <a:srgbClr val="262626"/>
                </a:solidFill>
                <a:latin typeface="Poppins Bold"/>
                <a:ea typeface="Poppins Bold"/>
                <a:cs typeface="Poppins Bold"/>
                <a:sym typeface="Poppins Bold"/>
              </a:rPr>
              <a:t>For Your Attention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8136" y="2675076"/>
            <a:ext cx="6369111" cy="378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82"/>
              </a:lnSpc>
            </a:pPr>
            <a:r>
              <a:rPr lang="en-US" b="true" sz="14582">
                <a:solidFill>
                  <a:srgbClr val="FDFDFC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THANK</a:t>
            </a:r>
          </a:p>
          <a:p>
            <a:pPr algn="just">
              <a:lnSpc>
                <a:spcPts val="14582"/>
              </a:lnSpc>
            </a:pPr>
            <a:r>
              <a:rPr lang="en-US" b="true" sz="14582">
                <a:solidFill>
                  <a:srgbClr val="FDFDFC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YOU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529" y="443468"/>
            <a:ext cx="7144203" cy="1170465"/>
            <a:chOff x="0" y="0"/>
            <a:chExt cx="5468682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07737" y="2504059"/>
            <a:ext cx="10692210" cy="7337529"/>
          </a:xfrm>
          <a:custGeom>
            <a:avLst/>
            <a:gdLst/>
            <a:ahLst/>
            <a:cxnLst/>
            <a:rect r="r" b="b" t="t" l="l"/>
            <a:pathLst>
              <a:path h="7337529" w="10692210">
                <a:moveTo>
                  <a:pt x="0" y="0"/>
                </a:moveTo>
                <a:lnTo>
                  <a:pt x="10692210" y="0"/>
                </a:lnTo>
                <a:lnTo>
                  <a:pt x="10692210" y="7337530"/>
                </a:lnTo>
                <a:lnTo>
                  <a:pt x="0" y="733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0057" y="3395643"/>
            <a:ext cx="3025994" cy="51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b="true" sz="29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Predictive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0057" y="4677727"/>
            <a:ext cx="26671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jbbparagraph text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6608823" y="-709765"/>
            <a:ext cx="8518651" cy="10287000"/>
            <a:chOff x="0" y="0"/>
            <a:chExt cx="741941" cy="8959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30802" y="676846"/>
            <a:ext cx="8518651" cy="10287000"/>
            <a:chOff x="0" y="0"/>
            <a:chExt cx="741941" cy="8959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71898" y="676846"/>
            <a:ext cx="7144203" cy="1170465"/>
            <a:chOff x="0" y="0"/>
            <a:chExt cx="5468682" cy="8959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813099" y="942975"/>
            <a:ext cx="1967061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ppendix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399947" y="1613932"/>
            <a:ext cx="8518651" cy="10287000"/>
            <a:chOff x="0" y="0"/>
            <a:chExt cx="741941" cy="8959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7021337" y="-1939003"/>
            <a:ext cx="8518651" cy="10287000"/>
            <a:chOff x="0" y="0"/>
            <a:chExt cx="741941" cy="8959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529" y="443468"/>
            <a:ext cx="7144203" cy="1170465"/>
            <a:chOff x="0" y="0"/>
            <a:chExt cx="5468682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71592" y="3395643"/>
            <a:ext cx="1882925" cy="51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b="true" sz="299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Clustering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0057" y="4677727"/>
            <a:ext cx="26671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jbbparagraph text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608823" y="-709765"/>
            <a:ext cx="8518651" cy="10287000"/>
            <a:chOff x="0" y="0"/>
            <a:chExt cx="741941" cy="8959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30802" y="676846"/>
            <a:ext cx="8518651" cy="10287000"/>
            <a:chOff x="0" y="0"/>
            <a:chExt cx="741941" cy="8959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71898" y="676846"/>
            <a:ext cx="7144203" cy="1170465"/>
            <a:chOff x="0" y="0"/>
            <a:chExt cx="5468682" cy="8959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813099" y="942975"/>
            <a:ext cx="1967061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ppendix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399947" y="1613932"/>
            <a:ext cx="8518651" cy="10287000"/>
            <a:chOff x="0" y="0"/>
            <a:chExt cx="741941" cy="8959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021337" y="-1939003"/>
            <a:ext cx="8518651" cy="10287000"/>
            <a:chOff x="0" y="0"/>
            <a:chExt cx="741941" cy="8959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41052" y="2346452"/>
            <a:ext cx="9516409" cy="7099543"/>
          </a:xfrm>
          <a:custGeom>
            <a:avLst/>
            <a:gdLst/>
            <a:ahLst/>
            <a:cxnLst/>
            <a:rect r="r" b="b" t="t" l="l"/>
            <a:pathLst>
              <a:path h="7099543" w="9516409">
                <a:moveTo>
                  <a:pt x="0" y="0"/>
                </a:moveTo>
                <a:lnTo>
                  <a:pt x="9516410" y="0"/>
                </a:lnTo>
                <a:lnTo>
                  <a:pt x="9516410" y="7099544"/>
                </a:lnTo>
                <a:lnTo>
                  <a:pt x="0" y="7099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4529" y="443468"/>
            <a:ext cx="7144203" cy="1170465"/>
            <a:chOff x="0" y="0"/>
            <a:chExt cx="5468682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7314" y="2230208"/>
            <a:ext cx="5339408" cy="846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Detailed Admin Outliers</a:t>
            </a:r>
          </a:p>
          <a:p>
            <a:pPr algn="ctr">
              <a:lnSpc>
                <a:spcPts val="4478"/>
              </a:lnSpc>
            </a:pP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Elijah Hicks (Employee 191)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34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Tenure: ~11.1 years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Pay: $17/hr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96 distinct projects</a:t>
            </a:r>
          </a:p>
          <a:p>
            <a:pPr algn="just">
              <a:lnSpc>
                <a:spcPts val="4198"/>
              </a:lnSpc>
            </a:pPr>
          </a:p>
          <a:p>
            <a:pPr algn="just">
              <a:lnSpc>
                <a:spcPts val="4198"/>
              </a:lnSpc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Shawn Adams (Employee 658)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20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Tenure: ~2.1 years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Pay: $18/hr</a:t>
            </a:r>
          </a:p>
          <a:p>
            <a:pPr algn="just" marL="647396" indent="-323698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3 projects so far</a:t>
            </a:r>
          </a:p>
          <a:p>
            <a:pPr algn="just">
              <a:lnSpc>
                <a:spcPts val="4198"/>
              </a:lnSpc>
            </a:pPr>
          </a:p>
          <a:p>
            <a:pPr algn="just">
              <a:lnSpc>
                <a:spcPts val="4198"/>
              </a:lnSpc>
            </a:pPr>
          </a:p>
          <a:p>
            <a:pPr algn="just">
              <a:lnSpc>
                <a:spcPts val="419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00057" y="4677727"/>
            <a:ext cx="26671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jbbparagraph text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608823" y="-709765"/>
            <a:ext cx="8518651" cy="10287000"/>
            <a:chOff x="0" y="0"/>
            <a:chExt cx="741941" cy="8959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30802" y="676846"/>
            <a:ext cx="8518651" cy="10287000"/>
            <a:chOff x="0" y="0"/>
            <a:chExt cx="741941" cy="8959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71898" y="676846"/>
            <a:ext cx="7144203" cy="1170465"/>
            <a:chOff x="0" y="0"/>
            <a:chExt cx="5468682" cy="8959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68682" cy="895957"/>
            </a:xfrm>
            <a:custGeom>
              <a:avLst/>
              <a:gdLst/>
              <a:ahLst/>
              <a:cxnLst/>
              <a:rect r="r" b="b" t="t" l="l"/>
              <a:pathLst>
                <a:path h="895957" w="5468682">
                  <a:moveTo>
                    <a:pt x="203200" y="0"/>
                  </a:moveTo>
                  <a:lnTo>
                    <a:pt x="5468682" y="0"/>
                  </a:lnTo>
                  <a:lnTo>
                    <a:pt x="5265482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5265482" cy="953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99947" y="1613932"/>
            <a:ext cx="8518651" cy="10287000"/>
            <a:chOff x="0" y="0"/>
            <a:chExt cx="741941" cy="8959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7021337" y="-1939003"/>
            <a:ext cx="8518651" cy="10287000"/>
            <a:chOff x="0" y="0"/>
            <a:chExt cx="741941" cy="8959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813099" y="942975"/>
            <a:ext cx="1967061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3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ppendix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946648" y="3907684"/>
            <a:ext cx="9538907" cy="5699497"/>
          </a:xfrm>
          <a:custGeom>
            <a:avLst/>
            <a:gdLst/>
            <a:ahLst/>
            <a:cxnLst/>
            <a:rect r="r" b="b" t="t" l="l"/>
            <a:pathLst>
              <a:path h="5699497" w="9538907">
                <a:moveTo>
                  <a:pt x="0" y="0"/>
                </a:moveTo>
                <a:lnTo>
                  <a:pt x="9538907" y="0"/>
                </a:lnTo>
                <a:lnTo>
                  <a:pt x="9538907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599278" y="2249258"/>
            <a:ext cx="9538907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Types of leave request by month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7589753" y="3146588"/>
            <a:ext cx="19050" cy="3993824"/>
          </a:xfrm>
          <a:prstGeom prst="line">
            <a:avLst/>
          </a:prstGeom>
          <a:ln cap="flat" w="5715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6057" y="0"/>
            <a:ext cx="10943871" cy="10287000"/>
            <a:chOff x="0" y="0"/>
            <a:chExt cx="953168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168" cy="895957"/>
            </a:xfrm>
            <a:custGeom>
              <a:avLst/>
              <a:gdLst/>
              <a:ahLst/>
              <a:cxnLst/>
              <a:rect r="r" b="b" t="t" l="l"/>
              <a:pathLst>
                <a:path h="895957" w="953168">
                  <a:moveTo>
                    <a:pt x="203200" y="0"/>
                  </a:moveTo>
                  <a:lnTo>
                    <a:pt x="953168" y="0"/>
                  </a:lnTo>
                  <a:lnTo>
                    <a:pt x="749968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76200"/>
              <a:ext cx="749968" cy="97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629042"/>
            <a:chOff x="0" y="0"/>
            <a:chExt cx="3105041" cy="10318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1031884"/>
            </a:xfrm>
            <a:custGeom>
              <a:avLst/>
              <a:gdLst/>
              <a:ahLst/>
              <a:cxnLst/>
              <a:rect r="r" b="b" t="t" l="l"/>
              <a:pathLst>
                <a:path h="1031884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1031884"/>
                  </a:lnTo>
                  <a:lnTo>
                    <a:pt x="0" y="103188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2901841" cy="108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48451" y="5805681"/>
            <a:ext cx="4075010" cy="3452570"/>
            <a:chOff x="0" y="0"/>
            <a:chExt cx="2967734" cy="25144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7734" cy="2514426"/>
            </a:xfrm>
            <a:custGeom>
              <a:avLst/>
              <a:gdLst/>
              <a:ahLst/>
              <a:cxnLst/>
              <a:rect r="r" b="b" t="t" l="l"/>
              <a:pathLst>
                <a:path h="2514426" w="2967734">
                  <a:moveTo>
                    <a:pt x="0" y="0"/>
                  </a:moveTo>
                  <a:lnTo>
                    <a:pt x="2967734" y="0"/>
                  </a:lnTo>
                  <a:lnTo>
                    <a:pt x="2967734" y="2514426"/>
                  </a:lnTo>
                  <a:lnTo>
                    <a:pt x="0" y="251442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967734" cy="259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48451" y="1600031"/>
            <a:ext cx="4075010" cy="3452570"/>
            <a:chOff x="0" y="0"/>
            <a:chExt cx="2967734" cy="2514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67734" cy="2514426"/>
            </a:xfrm>
            <a:custGeom>
              <a:avLst/>
              <a:gdLst/>
              <a:ahLst/>
              <a:cxnLst/>
              <a:rect r="r" b="b" t="t" l="l"/>
              <a:pathLst>
                <a:path h="2514426" w="2967734">
                  <a:moveTo>
                    <a:pt x="0" y="0"/>
                  </a:moveTo>
                  <a:lnTo>
                    <a:pt x="2967734" y="0"/>
                  </a:lnTo>
                  <a:lnTo>
                    <a:pt x="2967734" y="2514426"/>
                  </a:lnTo>
                  <a:lnTo>
                    <a:pt x="0" y="2514426"/>
                  </a:lnTo>
                  <a:close/>
                </a:path>
              </a:pathLst>
            </a:custGeom>
            <a:solidFill>
              <a:srgbClr val="F9C4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967734" cy="259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36057" y="1602220"/>
            <a:ext cx="4075010" cy="3452570"/>
            <a:chOff x="0" y="0"/>
            <a:chExt cx="2967734" cy="25144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67734" cy="2514426"/>
            </a:xfrm>
            <a:custGeom>
              <a:avLst/>
              <a:gdLst/>
              <a:ahLst/>
              <a:cxnLst/>
              <a:rect r="r" b="b" t="t" l="l"/>
              <a:pathLst>
                <a:path h="2514426" w="2967734">
                  <a:moveTo>
                    <a:pt x="0" y="0"/>
                  </a:moveTo>
                  <a:lnTo>
                    <a:pt x="2967734" y="0"/>
                  </a:lnTo>
                  <a:lnTo>
                    <a:pt x="2967734" y="2514426"/>
                  </a:lnTo>
                  <a:lnTo>
                    <a:pt x="0" y="251442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967734" cy="259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36057" y="5812026"/>
            <a:ext cx="4075010" cy="3452570"/>
            <a:chOff x="0" y="0"/>
            <a:chExt cx="2967734" cy="25144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67734" cy="2514426"/>
            </a:xfrm>
            <a:custGeom>
              <a:avLst/>
              <a:gdLst/>
              <a:ahLst/>
              <a:cxnLst/>
              <a:rect r="r" b="b" t="t" l="l"/>
              <a:pathLst>
                <a:path h="2514426" w="2967734">
                  <a:moveTo>
                    <a:pt x="0" y="0"/>
                  </a:moveTo>
                  <a:lnTo>
                    <a:pt x="2967734" y="0"/>
                  </a:lnTo>
                  <a:lnTo>
                    <a:pt x="2967734" y="2514426"/>
                  </a:lnTo>
                  <a:lnTo>
                    <a:pt x="0" y="2514426"/>
                  </a:lnTo>
                  <a:close/>
                </a:path>
              </a:pathLst>
            </a:custGeom>
            <a:solidFill>
              <a:srgbClr val="F9C4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967734" cy="2590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020498" y="6342299"/>
            <a:ext cx="40243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262626"/>
                </a:solidFill>
                <a:latin typeface="Arial Bold"/>
                <a:ea typeface="Arial Bold"/>
                <a:cs typeface="Arial Bold"/>
                <a:sym typeface="Arial Bold"/>
              </a:rPr>
              <a:t>Strategic 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73765" y="2464787"/>
            <a:ext cx="402435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262626"/>
                </a:solidFill>
                <a:latin typeface="Arial Bold"/>
                <a:ea typeface="Arial Bold"/>
                <a:cs typeface="Arial Bold"/>
                <a:sym typeface="Arial Bold"/>
              </a:rPr>
              <a:t>Data Exploration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36057" y="2423912"/>
            <a:ext cx="402435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262626"/>
                </a:solidFill>
                <a:latin typeface="Arial Bold"/>
                <a:ea typeface="Arial Bold"/>
                <a:cs typeface="Arial Bold"/>
                <a:sym typeface="Arial Bold"/>
              </a:rPr>
              <a:t>Market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61386" y="6532799"/>
            <a:ext cx="402435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true">
                <a:solidFill>
                  <a:srgbClr val="262626"/>
                </a:solidFill>
                <a:latin typeface="Arial Bold"/>
                <a:ea typeface="Arial Bold"/>
                <a:cs typeface="Arial Bold"/>
                <a:sym typeface="Arial Bold"/>
              </a:rPr>
              <a:t>Modeling &amp; Insights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449314" y="5238945"/>
            <a:ext cx="1116060" cy="111606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449314" y="1033295"/>
            <a:ext cx="1116060" cy="111606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6262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036920" y="1035484"/>
            <a:ext cx="1116060" cy="111606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036920" y="5245290"/>
            <a:ext cx="1116060" cy="111606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6262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449314" y="5504940"/>
            <a:ext cx="111606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49314" y="1299291"/>
            <a:ext cx="111606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36920" y="1301480"/>
            <a:ext cx="111606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036920" y="5511285"/>
            <a:ext cx="1116060" cy="4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AutoShape 40" id="40"/>
          <p:cNvSpPr/>
          <p:nvPr/>
        </p:nvSpPr>
        <p:spPr>
          <a:xfrm>
            <a:off x="1996157" y="3379187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312827" y="2379062"/>
            <a:ext cx="442300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Our Project Workflow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510727" y="3157337"/>
            <a:ext cx="4075010" cy="94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“USC’s position in local construction market”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69839" y="3157337"/>
            <a:ext cx="4075010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“Looking at workforce, attendance, and attrition data”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61386" y="7561499"/>
            <a:ext cx="4075010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“Identifying what factors drive people to leave or stay”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948451" y="7561499"/>
            <a:ext cx="4075010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“Five concrete workforce strategies based on the data”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51676" y="4730812"/>
            <a:ext cx="5345307" cy="191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wanted to help USC unde</a:t>
            </a: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rstand why employees leave and how to keep them longer.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56088" y="331536"/>
          <a:ext cx="17575824" cy="9623929"/>
        </p:xfrm>
        <a:graphic>
          <a:graphicData uri="http://schemas.openxmlformats.org/presentationml/2006/ole">
            <p:oleObj imgW="21082000" imgH="13131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6612861" y="9258300"/>
            <a:ext cx="1892849" cy="546180"/>
            <a:chOff x="0" y="0"/>
            <a:chExt cx="3105041" cy="895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05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2673494" y="2949315"/>
            <a:ext cx="3860577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2443" y="4130137"/>
            <a:ext cx="5727799" cy="5966458"/>
          </a:xfrm>
          <a:custGeom>
            <a:avLst/>
            <a:gdLst/>
            <a:ahLst/>
            <a:cxnLst/>
            <a:rect r="r" b="b" t="t" l="l"/>
            <a:pathLst>
              <a:path h="5966458" w="5727799">
                <a:moveTo>
                  <a:pt x="0" y="0"/>
                </a:moveTo>
                <a:lnTo>
                  <a:pt x="5727799" y="0"/>
                </a:lnTo>
                <a:lnTo>
                  <a:pt x="5727799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423117" y="4130137"/>
            <a:ext cx="7981883" cy="5966458"/>
          </a:xfrm>
          <a:custGeom>
            <a:avLst/>
            <a:gdLst/>
            <a:ahLst/>
            <a:cxnLst/>
            <a:rect r="r" b="b" t="t" l="l"/>
            <a:pathLst>
              <a:path h="5966458" w="7981883">
                <a:moveTo>
                  <a:pt x="0" y="0"/>
                </a:moveTo>
                <a:lnTo>
                  <a:pt x="7981883" y="0"/>
                </a:lnTo>
                <a:lnTo>
                  <a:pt x="798188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615492" y="1552173"/>
            <a:ext cx="780762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Most Employees Are Male and Aged 25-44, but Few Are Under 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3117" y="1168140"/>
            <a:ext cx="8836183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86% of employees are male; only 14% are female.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59% of staff are between ages 25-44.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12% are under 25 and 13% are aged 55 or older.</a:t>
            </a:r>
          </a:p>
          <a:p>
            <a:pPr algn="l"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7036" y="8985210"/>
            <a:ext cx="1722892" cy="497139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06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926006" y="2848377"/>
            <a:ext cx="3860577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0435" y="4118856"/>
            <a:ext cx="6825005" cy="5937754"/>
          </a:xfrm>
          <a:custGeom>
            <a:avLst/>
            <a:gdLst/>
            <a:ahLst/>
            <a:cxnLst/>
            <a:rect r="r" b="b" t="t" l="l"/>
            <a:pathLst>
              <a:path h="5937754" w="6825005">
                <a:moveTo>
                  <a:pt x="0" y="0"/>
                </a:moveTo>
                <a:lnTo>
                  <a:pt x="6825004" y="0"/>
                </a:lnTo>
                <a:lnTo>
                  <a:pt x="6825004" y="5937754"/>
                </a:lnTo>
                <a:lnTo>
                  <a:pt x="0" y="5937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304717" y="4118856"/>
            <a:ext cx="8452319" cy="5937754"/>
          </a:xfrm>
          <a:custGeom>
            <a:avLst/>
            <a:gdLst/>
            <a:ahLst/>
            <a:cxnLst/>
            <a:rect r="r" b="b" t="t" l="l"/>
            <a:pathLst>
              <a:path h="5937754" w="8452319">
                <a:moveTo>
                  <a:pt x="0" y="0"/>
                </a:moveTo>
                <a:lnTo>
                  <a:pt x="8452319" y="0"/>
                </a:lnTo>
                <a:lnTo>
                  <a:pt x="8452319" y="5937754"/>
                </a:lnTo>
                <a:lnTo>
                  <a:pt x="0" y="5937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14166" y="1481452"/>
            <a:ext cx="740186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Admin staff are more gender-balanced, while field staff are mostly young men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32222" y="1067202"/>
            <a:ext cx="9601281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90% of field workers are male; admin roles have 38% female staff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95% of employees under 45 work in field roles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Femal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and admin employees are more common in older age bands</a:t>
            </a:r>
          </a:p>
          <a:p>
            <a:pPr algn="l"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698" y="2161326"/>
            <a:ext cx="9876133" cy="7370064"/>
          </a:xfrm>
          <a:custGeom>
            <a:avLst/>
            <a:gdLst/>
            <a:ahLst/>
            <a:cxnLst/>
            <a:rect r="r" b="b" t="t" l="l"/>
            <a:pathLst>
              <a:path h="7370064" w="9876133">
                <a:moveTo>
                  <a:pt x="0" y="0"/>
                </a:moveTo>
                <a:lnTo>
                  <a:pt x="9876133" y="0"/>
                </a:lnTo>
                <a:lnTo>
                  <a:pt x="9876133" y="7370064"/>
                </a:lnTo>
                <a:lnTo>
                  <a:pt x="0" y="7370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287" y="4068847"/>
            <a:ext cx="8100607" cy="397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907" indent="-323953" lvl="1">
              <a:lnSpc>
                <a:spcPts val="45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Carpenters (19.5%) and laborers (18.1%) form the largest groups</a:t>
            </a:r>
          </a:p>
          <a:p>
            <a:pPr algn="l" marL="647907" indent="-323953" lvl="1">
              <a:lnSpc>
                <a:spcPts val="45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Together with finishers (15.4%), they make up over 53% of the workforce</a:t>
            </a:r>
          </a:p>
          <a:p>
            <a:pPr algn="l" marL="647907" indent="-323953" lvl="1">
              <a:lnSpc>
                <a:spcPts val="45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afety, officer, and driver roles are less than 1% each</a:t>
            </a:r>
          </a:p>
          <a:p>
            <a:pPr algn="l">
              <a:lnSpc>
                <a:spcPts val="450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84899" y="1457416"/>
            <a:ext cx="677618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Over Half of Employees Are Carpenters, Laborers, or Finishers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495" y="0"/>
            <a:ext cx="8518651" cy="10287000"/>
            <a:chOff x="0" y="0"/>
            <a:chExt cx="741941" cy="8959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941" cy="895957"/>
            </a:xfrm>
            <a:custGeom>
              <a:avLst/>
              <a:gdLst/>
              <a:ahLst/>
              <a:cxnLst/>
              <a:rect r="r" b="b" t="t" l="l"/>
              <a:pathLst>
                <a:path h="895957" w="741941">
                  <a:moveTo>
                    <a:pt x="203200" y="0"/>
                  </a:moveTo>
                  <a:lnTo>
                    <a:pt x="741941" y="0"/>
                  </a:lnTo>
                  <a:lnTo>
                    <a:pt x="5387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5387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529798" y="3439318"/>
            <a:ext cx="886383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34160" y="922568"/>
            <a:ext cx="1853840" cy="225831"/>
          </a:xfrm>
          <a:custGeom>
            <a:avLst/>
            <a:gdLst/>
            <a:ahLst/>
            <a:cxnLst/>
            <a:rect r="r" b="b" t="t" l="l"/>
            <a:pathLst>
              <a:path h="225831" w="1853840">
                <a:moveTo>
                  <a:pt x="0" y="0"/>
                </a:moveTo>
                <a:lnTo>
                  <a:pt x="1853840" y="0"/>
                </a:lnTo>
                <a:lnTo>
                  <a:pt x="1853840" y="225832"/>
                </a:lnTo>
                <a:lnTo>
                  <a:pt x="0" y="22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98115" y="0"/>
            <a:ext cx="2222325" cy="1148400"/>
          </a:xfrm>
          <a:custGeom>
            <a:avLst/>
            <a:gdLst/>
            <a:ahLst/>
            <a:cxnLst/>
            <a:rect r="r" b="b" t="t" l="l"/>
            <a:pathLst>
              <a:path h="1148400" w="2222325">
                <a:moveTo>
                  <a:pt x="0" y="0"/>
                </a:moveTo>
                <a:lnTo>
                  <a:pt x="2222325" y="0"/>
                </a:lnTo>
                <a:lnTo>
                  <a:pt x="2222325" y="1148400"/>
                </a:lnTo>
                <a:lnTo>
                  <a:pt x="0" y="114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3" t="-50753" r="-3483" b="-5624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698" y="2161326"/>
            <a:ext cx="9876133" cy="7370064"/>
          </a:xfrm>
          <a:custGeom>
            <a:avLst/>
            <a:gdLst/>
            <a:ahLst/>
            <a:cxnLst/>
            <a:rect r="r" b="b" t="t" l="l"/>
            <a:pathLst>
              <a:path h="7370064" w="9876133">
                <a:moveTo>
                  <a:pt x="0" y="0"/>
                </a:moveTo>
                <a:lnTo>
                  <a:pt x="9876133" y="0"/>
                </a:lnTo>
                <a:lnTo>
                  <a:pt x="9876133" y="7370064"/>
                </a:lnTo>
                <a:lnTo>
                  <a:pt x="0" y="7370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6757036" y="9120187"/>
            <a:ext cx="502264" cy="2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33287" y="4068847"/>
            <a:ext cx="8102982" cy="34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23% of laborers leave within 60 days</a:t>
            </a:r>
          </a:p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</a:t>
            </a: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nishers and carpenters also show high churn at 17% and 16%</a:t>
            </a:r>
          </a:p>
          <a:p>
            <a:pPr algn="l" marL="648097" indent="-324048" lvl="1">
              <a:lnSpc>
                <a:spcPts val="45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Officer, safety, and foreman roles had zero early exits</a:t>
            </a:r>
          </a:p>
          <a:p>
            <a:pPr algn="l">
              <a:lnSpc>
                <a:spcPts val="450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84899" y="1457416"/>
            <a:ext cx="677618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Laborers and Finishers Have the Highest Early Exit Rates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52814"/>
            <a:ext cx="18288000" cy="3834186"/>
            <a:chOff x="0" y="0"/>
            <a:chExt cx="4816593" cy="1009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9827"/>
            </a:xfrm>
            <a:custGeom>
              <a:avLst/>
              <a:gdLst/>
              <a:ahLst/>
              <a:cxnLst/>
              <a:rect r="r" b="b" t="t" l="l"/>
              <a:pathLst>
                <a:path h="10098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9827"/>
                  </a:lnTo>
                  <a:lnTo>
                    <a:pt x="0" y="1009827"/>
                  </a:lnTo>
                  <a:close/>
                </a:path>
              </a:pathLst>
            </a:custGeom>
            <a:solidFill>
              <a:srgbClr val="262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99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87078" y="8985210"/>
            <a:ext cx="1892849" cy="546180"/>
            <a:chOff x="0" y="0"/>
            <a:chExt cx="3105041" cy="8959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5041" cy="895957"/>
            </a:xfrm>
            <a:custGeom>
              <a:avLst/>
              <a:gdLst/>
              <a:ahLst/>
              <a:cxnLst/>
              <a:rect r="r" b="b" t="t" l="l"/>
              <a:pathLst>
                <a:path h="895957" w="3105041">
                  <a:moveTo>
                    <a:pt x="203200" y="0"/>
                  </a:moveTo>
                  <a:lnTo>
                    <a:pt x="3105041" y="0"/>
                  </a:lnTo>
                  <a:lnTo>
                    <a:pt x="2901841" y="895957"/>
                  </a:lnTo>
                  <a:lnTo>
                    <a:pt x="0" y="8959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9C4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901841" cy="93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926006" y="2848377"/>
            <a:ext cx="3860577" cy="0"/>
          </a:xfrm>
          <a:prstGeom prst="line">
            <a:avLst/>
          </a:prstGeom>
          <a:ln cap="flat" w="38100">
            <a:solidFill>
              <a:srgbClr val="F9C4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98115" y="0"/>
            <a:ext cx="2222325" cy="1272915"/>
          </a:xfrm>
          <a:custGeom>
            <a:avLst/>
            <a:gdLst/>
            <a:ahLst/>
            <a:cxnLst/>
            <a:rect r="r" b="b" t="t" l="l"/>
            <a:pathLst>
              <a:path h="1272915" w="2222325">
                <a:moveTo>
                  <a:pt x="0" y="0"/>
                </a:moveTo>
                <a:lnTo>
                  <a:pt x="2222325" y="0"/>
                </a:lnTo>
                <a:lnTo>
                  <a:pt x="2222325" y="1272915"/>
                </a:lnTo>
                <a:lnTo>
                  <a:pt x="0" y="127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3" t="-45788" r="-3483" b="-409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98" y="125220"/>
            <a:ext cx="2859490" cy="915784"/>
          </a:xfrm>
          <a:custGeom>
            <a:avLst/>
            <a:gdLst/>
            <a:ahLst/>
            <a:cxnLst/>
            <a:rect r="r" b="b" t="t" l="l"/>
            <a:pathLst>
              <a:path h="915784" w="2859490">
                <a:moveTo>
                  <a:pt x="0" y="0"/>
                </a:moveTo>
                <a:lnTo>
                  <a:pt x="2859490" y="0"/>
                </a:lnTo>
                <a:lnTo>
                  <a:pt x="2859490" y="915785"/>
                </a:lnTo>
                <a:lnTo>
                  <a:pt x="0" y="91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57036" y="9120187"/>
            <a:ext cx="502264" cy="28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166" y="1481452"/>
            <a:ext cx="740186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Time-Off Peaks in Summer and December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2222" y="1067202"/>
            <a:ext cx="9601281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Sharp spikes in July, August, and Decemb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 sh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 the highest time-off activity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2025 saw over 350 time-off requests and 3,200 leave hours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698" y="4705752"/>
            <a:ext cx="8730791" cy="5285208"/>
          </a:xfrm>
          <a:custGeom>
            <a:avLst/>
            <a:gdLst/>
            <a:ahLst/>
            <a:cxnLst/>
            <a:rect r="r" b="b" t="t" l="l"/>
            <a:pathLst>
              <a:path h="5285208" w="8730791">
                <a:moveTo>
                  <a:pt x="0" y="0"/>
                </a:moveTo>
                <a:lnTo>
                  <a:pt x="8730791" y="0"/>
                </a:lnTo>
                <a:lnTo>
                  <a:pt x="8730791" y="5285208"/>
                </a:lnTo>
                <a:lnTo>
                  <a:pt x="0" y="5285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26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4705752"/>
            <a:ext cx="8611276" cy="5285208"/>
          </a:xfrm>
          <a:custGeom>
            <a:avLst/>
            <a:gdLst/>
            <a:ahLst/>
            <a:cxnLst/>
            <a:rect r="r" b="b" t="t" l="l"/>
            <a:pathLst>
              <a:path h="5285208" w="8611276">
                <a:moveTo>
                  <a:pt x="0" y="0"/>
                </a:moveTo>
                <a:lnTo>
                  <a:pt x="8611276" y="0"/>
                </a:lnTo>
                <a:lnTo>
                  <a:pt x="8611276" y="5285208"/>
                </a:lnTo>
                <a:lnTo>
                  <a:pt x="0" y="5285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51" b="0"/>
            </a:stretch>
          </a:blipFill>
          <a:ln w="38100" cap="sq">
            <a:solidFill>
              <a:srgbClr val="F9C401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755276" y="9120187"/>
            <a:ext cx="502264" cy="58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1999" b="true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  <a:p>
            <a:pPr algn="r">
              <a:lnSpc>
                <a:spcPts val="23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DAG6f9WxE6U</dc:identifier>
  <dcterms:modified xsi:type="dcterms:W3CDTF">2011-08-01T06:04:30Z</dcterms:modified>
  <cp:revision>1</cp:revision>
  <dc:title>Black and Yellow Modern Construction Presentation</dc:title>
</cp:coreProperties>
</file>